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315" r:id="rId2"/>
    <p:sldId id="314" r:id="rId3"/>
    <p:sldId id="316" r:id="rId4"/>
    <p:sldId id="318" r:id="rId5"/>
    <p:sldId id="321" r:id="rId6"/>
    <p:sldId id="320" r:id="rId7"/>
    <p:sldId id="323" r:id="rId8"/>
    <p:sldId id="324" r:id="rId9"/>
  </p:sldIdLst>
  <p:sldSz cx="12195175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张海山锐线体简" panose="02020500000000000000" charset="-122"/>
      <p:regular r:id="rId15"/>
    </p:embeddedFont>
    <p:embeddedFont>
      <p:font typeface="微軟正黑體" panose="020B0604030504040204" pitchFamily="34" charset="-120"/>
      <p:regular r:id="rId16"/>
      <p:bold r:id="rId17"/>
    </p:embeddedFont>
    <p:embeddedFont>
      <p:font typeface="宋体" panose="02010600030101010101" pitchFamily="2" charset="-122"/>
      <p:regular r:id="rId18"/>
    </p:embeddedFont>
  </p:embeddedFontLst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69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7D03"/>
    <a:srgbClr val="E17A2D"/>
    <a:srgbClr val="5DBE24"/>
    <a:srgbClr val="FF9900"/>
    <a:srgbClr val="179EEE"/>
    <a:srgbClr val="FFFF00"/>
    <a:srgbClr val="000F1E"/>
    <a:srgbClr val="0A97F4"/>
    <a:srgbClr val="33E5FF"/>
    <a:srgbClr val="0539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00" autoAdjust="0"/>
    <p:restoredTop sz="85195" autoAdjust="0"/>
  </p:normalViewPr>
  <p:slideViewPr>
    <p:cSldViewPr showGuides="1">
      <p:cViewPr varScale="1">
        <p:scale>
          <a:sx n="58" d="100"/>
          <a:sy n="58" d="100"/>
        </p:scale>
        <p:origin x="1084" y="56"/>
      </p:cViewPr>
      <p:guideLst>
        <p:guide orient="horz" pos="2115"/>
        <p:guide pos="69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notesViewPr>
    <p:cSldViewPr>
      <p:cViewPr varScale="1">
        <p:scale>
          <a:sx n="78" d="100"/>
          <a:sy n="78" d="100"/>
        </p:scale>
        <p:origin x="339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01A41-A85B-4BA3-A58B-5DF29B5ACF29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788F8D-94BC-43CD-A0DF-0660451385C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6052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788F8D-94BC-43CD-A0DF-0660451385C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108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805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38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8604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4582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197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9853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78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gradFill>
          <a:gsLst>
            <a:gs pos="0">
              <a:srgbClr val="053951"/>
            </a:gs>
            <a:gs pos="90000">
              <a:srgbClr val="000F1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9637919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7409" y="516467"/>
            <a:ext cx="7520358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7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3673" y="985788"/>
            <a:ext cx="5487829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5264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Free 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ame Side Corner Rectangle 3"/>
          <p:cNvSpPr/>
          <p:nvPr userDrawn="1"/>
        </p:nvSpPr>
        <p:spPr>
          <a:xfrm rot="16200000" flipH="1">
            <a:off x="11734249" y="6331838"/>
            <a:ext cx="384047" cy="537805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665479" y="6408717"/>
            <a:ext cx="508134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9669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091769"/>
      </p:ext>
    </p:extLst>
  </p:cSld>
  <p:clrMapOvr>
    <a:masterClrMapping/>
  </p:clrMapOvr>
  <p:transition spd="slow">
    <p:comb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1797083"/>
      </p:ext>
    </p:extLst>
  </p:cSld>
  <p:clrMapOvr>
    <a:masterClrMapping/>
  </p:clrMapOvr>
  <p:transition spd="slow">
    <p:comb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839696"/>
      </p:ext>
    </p:extLst>
  </p:cSld>
  <p:clrMapOvr>
    <a:masterClrMapping/>
  </p:clrMapOvr>
  <p:transition spd="slow">
    <p:comb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283112"/>
      </p:ext>
    </p:extLst>
  </p:cSld>
  <p:clrMapOvr>
    <a:masterClrMapping/>
  </p:clrMapOvr>
  <p:transition spd="slow">
    <p:comb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10130035" y="6460334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www.1ppt.com/xiazai/jihua/</a:t>
            </a:r>
          </a:p>
          <a:p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www.1ppt.com/xiazai/jianli/  </a:t>
            </a:r>
          </a:p>
          <a:p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srgbClr val="000F1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www.1ppt.com/xiazai/huibao/    </a:t>
            </a:r>
          </a:p>
          <a:p>
            <a:r>
              <a:rPr lang="en-US" altLang="zh-CN" sz="100" dirty="0">
                <a:solidFill>
                  <a:srgbClr val="000F1E"/>
                </a:solidFill>
                <a:latin typeface="Calibri"/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4297797"/>
      </p:ext>
    </p:extLst>
  </p:cSld>
  <p:clrMapOvr>
    <a:masterClrMapping/>
  </p:clrMapOvr>
  <p:transition spd="slow">
    <p:comb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649450"/>
      </p:ext>
    </p:extLst>
  </p:cSld>
  <p:clrMapOvr>
    <a:masterClrMapping/>
  </p:clrMapOvr>
  <p:transition spd="slow">
    <p:comb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FC8A9CF0-91C9-42F9-83C2-B72FF9A18BA5}" type="datetimeFigureOut">
              <a:rPr lang="zh-CN" altLang="en-US" smtClean="0"/>
              <a:t>2020/5/12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/>
          <a:lstStyle/>
          <a:p>
            <a:fld id="{A7F1AA27-B7A4-475F-8430-0E6442A33C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663885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7409" y="516467"/>
            <a:ext cx="7520358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7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3673" y="985788"/>
            <a:ext cx="5487829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7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 smtClean="0"/>
              <a:t>Subtext Goes Here</a:t>
            </a:r>
          </a:p>
        </p:txBody>
      </p:sp>
      <p:sp>
        <p:nvSpPr>
          <p:cNvPr id="22" name="Round Same Side Corner Rectangle 21"/>
          <p:cNvSpPr/>
          <p:nvPr userDrawn="1"/>
        </p:nvSpPr>
        <p:spPr>
          <a:xfrm rot="16200000" flipH="1">
            <a:off x="11734249" y="6331838"/>
            <a:ext cx="384047" cy="537805"/>
          </a:xfrm>
          <a:prstGeom prst="round2Same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665479" y="6408717"/>
            <a:ext cx="508134" cy="366183"/>
          </a:xfrm>
          <a:prstGeom prst="rect">
            <a:avLst/>
          </a:prstGeom>
        </p:spPr>
        <p:txBody>
          <a:bodyPr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136B7D2-B98C-44FD-8D04-7EC62A5649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545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7613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</p:sldLayoutIdLst>
  <p:transition spd="slow">
    <p:comb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777107" y="4480279"/>
            <a:ext cx="99555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latin typeface="微軟正黑體" pitchFamily="34" charset="-120"/>
                <a:ea typeface="微軟正黑體" pitchFamily="34" charset="-120"/>
              </a:rPr>
              <a:t>提供視覺化</a:t>
            </a:r>
            <a:r>
              <a:rPr lang="zh-TW" altLang="en-US" sz="2800" dirty="0">
                <a:latin typeface="微軟正黑體" pitchFamily="34" charset="-120"/>
                <a:ea typeface="微軟正黑體" pitchFamily="34" charset="-120"/>
              </a:rPr>
              <a:t>溝通</a:t>
            </a:r>
            <a:r>
              <a:rPr lang="zh-TW" altLang="en-US" sz="2800" dirty="0" smtClean="0">
                <a:latin typeface="微軟正黑體" pitchFamily="34" charset="-120"/>
                <a:ea typeface="微軟正黑體" pitchFamily="34" charset="-120"/>
              </a:rPr>
              <a:t>工具和數據，讓</a:t>
            </a:r>
            <a:r>
              <a:rPr lang="zh-TW" altLang="en-US" sz="2800" dirty="0">
                <a:latin typeface="微軟正黑體" pitchFamily="34" charset="-120"/>
                <a:ea typeface="微軟正黑體" pitchFamily="34" charset="-120"/>
              </a:rPr>
              <a:t>各國各領域決策者，對於</a:t>
            </a:r>
            <a:r>
              <a:rPr lang="zh-TW" altLang="en-US" sz="2800" dirty="0" smtClean="0">
                <a:latin typeface="微軟正黑體" pitchFamily="34" charset="-120"/>
                <a:ea typeface="微軟正黑體" pitchFamily="34" charset="-120"/>
              </a:rPr>
              <a:t>未來重啟國際交流與經濟活動的一即時評估參考數據平台。</a:t>
            </a:r>
            <a:endParaRPr lang="zh-CN" altLang="en-US" sz="28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432520" y="66165"/>
            <a:ext cx="11779422" cy="4414114"/>
            <a:chOff x="432520" y="66165"/>
            <a:chExt cx="11779422" cy="4414114"/>
          </a:xfrm>
        </p:grpSpPr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8370" y="66165"/>
              <a:ext cx="6953572" cy="3307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文本框 8"/>
            <p:cNvSpPr txBox="1"/>
            <p:nvPr/>
          </p:nvSpPr>
          <p:spPr>
            <a:xfrm>
              <a:off x="4297387" y="3145071"/>
              <a:ext cx="77787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7200" b="1" i="1" dirty="0" smtClean="0">
                  <a:gradFill flip="none" rotWithShape="1">
                    <a:gsLst>
                      <a:gs pos="0">
                        <a:srgbClr val="179EEE"/>
                      </a:gs>
                      <a:gs pos="57000">
                        <a:srgbClr val="33E5FF"/>
                      </a:gs>
                      <a:gs pos="100000">
                        <a:srgbClr val="0A97F4"/>
                      </a:gs>
                    </a:gsLst>
                    <a:lin ang="10800000" scaled="1"/>
                    <a:tileRect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  <a:cs typeface="+mn-ea"/>
                  <a:sym typeface="+mn-lt"/>
                </a:rPr>
                <a:t>國際復飛評估系統</a:t>
              </a:r>
              <a:endParaRPr lang="zh-CN" altLang="en-US" sz="7200" i="1" dirty="0">
                <a:gradFill flip="none" rotWithShape="1">
                  <a:gsLst>
                    <a:gs pos="0">
                      <a:srgbClr val="179EEE"/>
                    </a:gs>
                    <a:gs pos="57000">
                      <a:srgbClr val="33E5FF"/>
                    </a:gs>
                    <a:gs pos="100000">
                      <a:srgbClr val="0A97F4"/>
                    </a:gs>
                  </a:gsLst>
                  <a:lin ang="108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endParaRPr>
            </a:p>
          </p:txBody>
        </p:sp>
        <p:sp>
          <p:nvSpPr>
            <p:cNvPr id="2" name="文字方塊 1"/>
            <p:cNvSpPr txBox="1"/>
            <p:nvPr/>
          </p:nvSpPr>
          <p:spPr>
            <a:xfrm>
              <a:off x="432520" y="2849063"/>
              <a:ext cx="338437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0000" b="1" i="1" dirty="0" smtClean="0"/>
                <a:t>FLY2</a:t>
              </a:r>
              <a:endParaRPr lang="zh-TW" altLang="en-US" sz="10000" b="1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1432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000">
        <p:fade/>
      </p:transition>
    </mc:Choice>
    <mc:Fallback xmlns="">
      <p:transition spd="med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4294967295"/>
          </p:nvPr>
        </p:nvSpPr>
        <p:spPr>
          <a:xfrm>
            <a:off x="11687175" y="6408738"/>
            <a:ext cx="508000" cy="366712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>
                <a:cs typeface="+mn-ea"/>
                <a:sym typeface="+mn-lt"/>
              </a:rPr>
              <a:pPr/>
              <a:t>2</a:t>
            </a:fld>
            <a:endParaRPr lang="en-US" dirty="0">
              <a:cs typeface="+mn-ea"/>
              <a:sym typeface="+mn-lt"/>
            </a:endParaRPr>
          </a:p>
        </p:txBody>
      </p:sp>
      <p:grpSp>
        <p:nvGrpSpPr>
          <p:cNvPr id="2" name="Group 96"/>
          <p:cNvGrpSpPr/>
          <p:nvPr/>
        </p:nvGrpSpPr>
        <p:grpSpPr>
          <a:xfrm>
            <a:off x="1486675" y="1498600"/>
            <a:ext cx="3352800" cy="1462285"/>
            <a:chOff x="0" y="1605014"/>
            <a:chExt cx="2514600" cy="1524000"/>
          </a:xfrm>
        </p:grpSpPr>
        <p:sp>
          <p:nvSpPr>
            <p:cNvPr id="46" name="Rectangle 45"/>
            <p:cNvSpPr/>
            <p:nvPr/>
          </p:nvSpPr>
          <p:spPr>
            <a:xfrm>
              <a:off x="0" y="1605014"/>
              <a:ext cx="2286000" cy="15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62" name="Isosceles Triangle 61"/>
            <p:cNvSpPr/>
            <p:nvPr/>
          </p:nvSpPr>
          <p:spPr>
            <a:xfrm rot="5400000">
              <a:off x="2208486" y="2251400"/>
              <a:ext cx="381000" cy="231228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3" name="Group 72"/>
          <p:cNvGrpSpPr/>
          <p:nvPr/>
        </p:nvGrpSpPr>
        <p:grpSpPr>
          <a:xfrm>
            <a:off x="1705107" y="1629968"/>
            <a:ext cx="2232241" cy="1150961"/>
            <a:chOff x="6253414" y="1570961"/>
            <a:chExt cx="1674180" cy="863221"/>
          </a:xfrm>
        </p:grpSpPr>
        <p:sp>
          <p:nvSpPr>
            <p:cNvPr id="70" name="Text Placeholder 3"/>
            <p:cNvSpPr txBox="1">
              <a:spLocks/>
            </p:cNvSpPr>
            <p:nvPr/>
          </p:nvSpPr>
          <p:spPr>
            <a:xfrm>
              <a:off x="6253415" y="1570961"/>
              <a:ext cx="807914" cy="323165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zh-TW" altLang="en-US" sz="2800" b="1" dirty="0" smtClean="0">
                  <a:solidFill>
                    <a:schemeClr val="bg1"/>
                  </a:solidFill>
                  <a:latin typeface="微軟正黑體" pitchFamily="34" charset="-120"/>
                  <a:ea typeface="微軟正黑體" pitchFamily="34" charset="-120"/>
                  <a:cs typeface="+mn-ea"/>
                  <a:sym typeface="+mn-lt"/>
                </a:rPr>
                <a:t>創新性</a:t>
              </a:r>
              <a:endParaRPr lang="en-US" sz="2800" b="1" dirty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endParaRPr>
            </a:p>
          </p:txBody>
        </p:sp>
        <p:sp>
          <p:nvSpPr>
            <p:cNvPr id="71" name="Text Placeholder 3"/>
            <p:cNvSpPr txBox="1">
              <a:spLocks/>
            </p:cNvSpPr>
            <p:nvPr/>
          </p:nvSpPr>
          <p:spPr>
            <a:xfrm>
              <a:off x="6253414" y="1972519"/>
              <a:ext cx="1674180" cy="461663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19170">
                <a:spcBef>
                  <a:spcPct val="20000"/>
                </a:spcBef>
                <a:defRPr/>
              </a:pPr>
              <a:r>
                <a:rPr lang="zh-TW" altLang="en-US" sz="2000" dirty="0" smtClean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itchFamily="34" charset="-120"/>
                  <a:ea typeface="微軟正黑體" pitchFamily="34" charset="-120"/>
                  <a:cs typeface="+mn-ea"/>
                  <a:sym typeface="+mn-lt"/>
                </a:rPr>
                <a:t>重啟國際交流經濟活動評估分析平台</a:t>
              </a:r>
              <a:endParaRPr lang="en-US" sz="2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endParaRPr>
            </a:p>
          </p:txBody>
        </p:sp>
      </p:grpSp>
      <p:grpSp>
        <p:nvGrpSpPr>
          <p:cNvPr id="5" name="Group 96"/>
          <p:cNvGrpSpPr/>
          <p:nvPr/>
        </p:nvGrpSpPr>
        <p:grpSpPr>
          <a:xfrm>
            <a:off x="1486675" y="3124200"/>
            <a:ext cx="3352800" cy="1462285"/>
            <a:chOff x="0" y="1605014"/>
            <a:chExt cx="2514600" cy="1524000"/>
          </a:xfrm>
          <a:solidFill>
            <a:schemeClr val="accent2"/>
          </a:solidFill>
        </p:grpSpPr>
        <p:sp>
          <p:nvSpPr>
            <p:cNvPr id="42" name="Rectangle 41"/>
            <p:cNvSpPr/>
            <p:nvPr/>
          </p:nvSpPr>
          <p:spPr>
            <a:xfrm>
              <a:off x="0" y="1605014"/>
              <a:ext cx="2286000" cy="152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43" name="Isosceles Triangle 42"/>
            <p:cNvSpPr/>
            <p:nvPr/>
          </p:nvSpPr>
          <p:spPr>
            <a:xfrm rot="5400000">
              <a:off x="2208486" y="2251400"/>
              <a:ext cx="381000" cy="23122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sp>
        <p:nvSpPr>
          <p:cNvPr id="45" name="Text Placeholder 3"/>
          <p:cNvSpPr txBox="1">
            <a:spLocks/>
          </p:cNvSpPr>
          <p:nvPr/>
        </p:nvSpPr>
        <p:spPr>
          <a:xfrm>
            <a:off x="1705100" y="3214102"/>
            <a:ext cx="1077218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zh-TW" altLang="en-US" sz="28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可行性</a:t>
            </a:r>
            <a:endParaRPr lang="en-US" sz="2000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grpSp>
        <p:nvGrpSpPr>
          <p:cNvPr id="9" name="Group 96"/>
          <p:cNvGrpSpPr/>
          <p:nvPr/>
        </p:nvGrpSpPr>
        <p:grpSpPr>
          <a:xfrm>
            <a:off x="1486675" y="4743231"/>
            <a:ext cx="3352800" cy="1462285"/>
            <a:chOff x="0" y="1605014"/>
            <a:chExt cx="2514600" cy="1524000"/>
          </a:xfrm>
          <a:solidFill>
            <a:schemeClr val="accent3"/>
          </a:solidFill>
        </p:grpSpPr>
        <p:sp>
          <p:nvSpPr>
            <p:cNvPr id="54" name="Rectangle 53"/>
            <p:cNvSpPr/>
            <p:nvPr/>
          </p:nvSpPr>
          <p:spPr>
            <a:xfrm>
              <a:off x="0" y="1605014"/>
              <a:ext cx="2286000" cy="1524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56" name="Isosceles Triangle 55"/>
            <p:cNvSpPr/>
            <p:nvPr/>
          </p:nvSpPr>
          <p:spPr>
            <a:xfrm rot="5400000">
              <a:off x="2208486" y="2251400"/>
              <a:ext cx="381000" cy="23122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+mn-ea"/>
                <a:sym typeface="+mn-lt"/>
              </a:endParaRPr>
            </a:p>
          </p:txBody>
        </p:sp>
      </p:grpSp>
      <p:sp>
        <p:nvSpPr>
          <p:cNvPr id="58" name="Text Placeholder 3"/>
          <p:cNvSpPr txBox="1">
            <a:spLocks/>
          </p:cNvSpPr>
          <p:nvPr/>
        </p:nvSpPr>
        <p:spPr>
          <a:xfrm>
            <a:off x="1705106" y="4833133"/>
            <a:ext cx="1795363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zh-TW" altLang="en-US" sz="2800" b="1" dirty="0" smtClean="0">
                <a:solidFill>
                  <a:schemeClr val="bg1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社會影響力</a:t>
            </a:r>
            <a:endParaRPr lang="en-US" sz="2000" b="1" dirty="0">
              <a:solidFill>
                <a:schemeClr val="bg1"/>
              </a:solidFill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5872109" y="1556792"/>
            <a:ext cx="561027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accent1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即時整合</a:t>
            </a:r>
            <a:r>
              <a:rPr lang="en-US" altLang="zh-TW" sz="2400" b="1" dirty="0">
                <a:solidFill>
                  <a:schemeClr val="accent1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+</a:t>
            </a:r>
            <a:r>
              <a:rPr lang="zh-TW" altLang="en-US" sz="2400" b="1" dirty="0" smtClean="0">
                <a:solidFill>
                  <a:schemeClr val="accent1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視覺化</a:t>
            </a:r>
            <a:r>
              <a:rPr lang="en-US" altLang="zh-TW" sz="2400" b="1" dirty="0" smtClean="0">
                <a:solidFill>
                  <a:schemeClr val="accent1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+</a:t>
            </a:r>
            <a:r>
              <a:rPr lang="zh-TW" altLang="en-US" sz="2400" b="1" dirty="0">
                <a:solidFill>
                  <a:schemeClr val="accent1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決</a:t>
            </a:r>
            <a:r>
              <a:rPr lang="zh-TW" altLang="en-US" sz="2400" b="1" dirty="0" smtClean="0">
                <a:solidFill>
                  <a:schemeClr val="accent1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策評估平台</a:t>
            </a:r>
            <a:endParaRPr lang="en-US" altLang="zh-CN" sz="2400" b="1" dirty="0" smtClean="0">
              <a:solidFill>
                <a:schemeClr val="accent1"/>
              </a:solidFill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  <a:p>
            <a:r>
              <a:rPr lang="zh-TW" altLang="en-US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即時</a:t>
            </a: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整合全球疫情資料，並建立</a:t>
            </a:r>
            <a:r>
              <a:rPr lang="zh-TW" altLang="en-US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資料庫分析</a:t>
            </a: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，根據區域、國家之數據進行分析和視覺化</a:t>
            </a:r>
            <a:r>
              <a:rPr lang="zh-TW" altLang="en-US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呈現最新的疫情</a:t>
            </a: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現況</a:t>
            </a:r>
            <a:r>
              <a:rPr lang="zh-TW" altLang="en-US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，建立一決策評估建議分析平台</a:t>
            </a:r>
            <a:endParaRPr lang="en-US" b="1" dirty="0">
              <a:solidFill>
                <a:schemeClr val="tx2">
                  <a:lumMod val="50000"/>
                  <a:lumOff val="50000"/>
                </a:schemeClr>
              </a:solidFill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grpSp>
        <p:nvGrpSpPr>
          <p:cNvPr id="13" name="Group 134"/>
          <p:cNvGrpSpPr/>
          <p:nvPr/>
        </p:nvGrpSpPr>
        <p:grpSpPr>
          <a:xfrm>
            <a:off x="5036063" y="1791055"/>
            <a:ext cx="864665" cy="865389"/>
            <a:chOff x="3287425" y="1417883"/>
            <a:chExt cx="648499" cy="649042"/>
          </a:xfrm>
        </p:grpSpPr>
        <p:sp>
          <p:nvSpPr>
            <p:cNvPr id="92" name="Oval 91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4" name="Oval 93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sz="1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Group 129"/>
          <p:cNvGrpSpPr/>
          <p:nvPr/>
        </p:nvGrpSpPr>
        <p:grpSpPr>
          <a:xfrm>
            <a:off x="5036063" y="3429000"/>
            <a:ext cx="864665" cy="865389"/>
            <a:chOff x="2779491" y="2517212"/>
            <a:chExt cx="648499" cy="649042"/>
          </a:xfrm>
        </p:grpSpPr>
        <p:sp>
          <p:nvSpPr>
            <p:cNvPr id="96" name="Oval 95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7" name="Oval 96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sz="1600" b="1" dirty="0">
                <a:cs typeface="+mn-ea"/>
                <a:sym typeface="+mn-lt"/>
              </a:endParaRPr>
            </a:p>
          </p:txBody>
        </p:sp>
      </p:grpSp>
      <p:grpSp>
        <p:nvGrpSpPr>
          <p:cNvPr id="15" name="Group 130"/>
          <p:cNvGrpSpPr/>
          <p:nvPr/>
        </p:nvGrpSpPr>
        <p:grpSpPr>
          <a:xfrm>
            <a:off x="5036063" y="5025787"/>
            <a:ext cx="864665" cy="865389"/>
            <a:chOff x="3287425" y="3613920"/>
            <a:chExt cx="648499" cy="649042"/>
          </a:xfrm>
        </p:grpSpPr>
        <p:sp>
          <p:nvSpPr>
            <p:cNvPr id="99" name="Oval 98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02" name="Oval 101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en-US" sz="1600" b="1" dirty="0">
                <a:cs typeface="+mn-ea"/>
                <a:sym typeface="+mn-lt"/>
              </a:endParaRPr>
            </a:p>
          </p:txBody>
        </p:sp>
      </p:grpSp>
      <p:sp>
        <p:nvSpPr>
          <p:cNvPr id="103" name="TextBox 102"/>
          <p:cNvSpPr txBox="1"/>
          <p:nvPr/>
        </p:nvSpPr>
        <p:spPr>
          <a:xfrm>
            <a:off x="5872109" y="2996952"/>
            <a:ext cx="605812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開放資料系統排程更新</a:t>
            </a:r>
            <a:r>
              <a:rPr lang="en-US" altLang="zh-TW" sz="2400" b="1" dirty="0" smtClean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+</a:t>
            </a:r>
            <a:r>
              <a:rPr lang="zh-TW" altLang="en-US" sz="2400" b="1" dirty="0" smtClean="0">
                <a:solidFill>
                  <a:schemeClr val="accent2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即時數據統計分析</a:t>
            </a:r>
            <a:r>
              <a:rPr lang="en-US" altLang="zh-CN" sz="1600" b="1" dirty="0" smtClean="0">
                <a:solidFill>
                  <a:schemeClr val="accent2"/>
                </a:solidFill>
                <a:cs typeface="+mn-ea"/>
                <a:sym typeface="+mn-lt"/>
              </a:rPr>
              <a:t/>
            </a:r>
            <a:br>
              <a:rPr lang="en-US" altLang="zh-CN" sz="1600" b="1" dirty="0" smtClean="0">
                <a:solidFill>
                  <a:schemeClr val="accent2"/>
                </a:solidFill>
                <a:cs typeface="+mn-ea"/>
                <a:sym typeface="+mn-lt"/>
              </a:rPr>
            </a:b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技術</a:t>
            </a:r>
            <a:r>
              <a:rPr lang="zh-TW" altLang="en-US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面採介</a:t>
            </a: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接約翰霍普金斯大學</a:t>
            </a:r>
            <a:r>
              <a:rPr lang="en-US" altLang="zh-TW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API</a:t>
            </a: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公開數據，並搭配</a:t>
            </a: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</a:rPr>
              <a:t>台灣衛福部公開的疫情數據與關係</a:t>
            </a:r>
            <a:r>
              <a:rPr lang="zh-TW" altLang="en-US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</a:rPr>
              <a:t>性，設定每</a:t>
            </a:r>
            <a:r>
              <a:rPr lang="en-US" altLang="zh-TW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</a:rPr>
              <a:t>5</a:t>
            </a:r>
            <a:r>
              <a:rPr lang="zh-TW" altLang="en-US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</a:rPr>
              <a:t>分鐘排程更新，掌握全球確診趨勢和最新現況，並提供即時數據</a:t>
            </a: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</a:rPr>
              <a:t>統計分析，計算台灣與各國的差異，轉換成台灣與各國家</a:t>
            </a:r>
            <a:r>
              <a:rPr lang="zh-TW" altLang="en-US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</a:rPr>
              <a:t>間恢復國際交流門檻</a:t>
            </a: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</a:rPr>
              <a:t>的距離。</a:t>
            </a:r>
            <a:endParaRPr lang="en-US" sz="1333" dirty="0">
              <a:solidFill>
                <a:schemeClr val="tx2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5872109" y="5007891"/>
            <a:ext cx="63230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chemeClr val="accent3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掌控各國疫情狀況</a:t>
            </a:r>
            <a:r>
              <a:rPr lang="en-US" altLang="zh-TW" sz="2400" b="1" dirty="0" smtClean="0">
                <a:solidFill>
                  <a:schemeClr val="accent3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+</a:t>
            </a:r>
            <a:r>
              <a:rPr lang="zh-TW" altLang="en-US" sz="2400" b="1" dirty="0" smtClean="0">
                <a:solidFill>
                  <a:schemeClr val="accent3"/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評估往來互動之可行性</a:t>
            </a:r>
            <a:endParaRPr lang="en-US" altLang="zh-CN" sz="2400" b="1" dirty="0" smtClean="0">
              <a:solidFill>
                <a:schemeClr val="accent3"/>
              </a:solidFill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  <a:p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公開的網頁符合各裝置觀看，以利隨時掌握各國疫情狀況。針對疫情穩定、無新增本土感染確診案例之國家，可逐步開放及評估與各國往來互動之</a:t>
            </a:r>
            <a:r>
              <a:rPr lang="zh-TW" altLang="en-US" b="1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可行性，包含經貿、觀光、學術等各領域</a:t>
            </a:r>
            <a:r>
              <a:rPr lang="zh-TW" altLang="en-US" b="1" dirty="0">
                <a:solidFill>
                  <a:schemeClr val="tx2">
                    <a:lumMod val="50000"/>
                    <a:lumOff val="50000"/>
                  </a:schemeClr>
                </a:solidFill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交流</a:t>
            </a:r>
            <a:endParaRPr lang="en-US" b="1" dirty="0">
              <a:solidFill>
                <a:schemeClr val="tx2">
                  <a:lumMod val="50000"/>
                  <a:lumOff val="50000"/>
                </a:schemeClr>
              </a:solidFill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544719" y="178747"/>
            <a:ext cx="70567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提案價值</a:t>
            </a:r>
            <a:endParaRPr lang="zh-CN" altLang="en-US" sz="4400" b="1" dirty="0">
              <a:gradFill flip="none" rotWithShape="1">
                <a:gsLst>
                  <a:gs pos="0">
                    <a:srgbClr val="0A97F4"/>
                  </a:gs>
                  <a:gs pos="47000">
                    <a:srgbClr val="33E5FF"/>
                  </a:gs>
                  <a:gs pos="100000">
                    <a:srgbClr val="0A97F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grpSp>
        <p:nvGrpSpPr>
          <p:cNvPr id="48" name="Group 51"/>
          <p:cNvGrpSpPr/>
          <p:nvPr/>
        </p:nvGrpSpPr>
        <p:grpSpPr>
          <a:xfrm>
            <a:off x="480963" y="5011844"/>
            <a:ext cx="965063" cy="937436"/>
            <a:chOff x="4703707" y="3464434"/>
            <a:chExt cx="723797" cy="703077"/>
          </a:xfrm>
        </p:grpSpPr>
        <p:sp>
          <p:nvSpPr>
            <p:cNvPr id="49" name="Flowchart: Off-page Connector 36"/>
            <p:cNvSpPr/>
            <p:nvPr/>
          </p:nvSpPr>
          <p:spPr>
            <a:xfrm flipV="1">
              <a:off x="4703707" y="3464434"/>
              <a:ext cx="723797" cy="703077"/>
            </a:xfrm>
            <a:prstGeom prst="flowChartOffpageConnector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267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Freeform 5"/>
            <p:cNvSpPr>
              <a:spLocks noEditPoints="1"/>
            </p:cNvSpPr>
            <p:nvPr/>
          </p:nvSpPr>
          <p:spPr bwMode="auto">
            <a:xfrm>
              <a:off x="4880420" y="3630787"/>
              <a:ext cx="370370" cy="37037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80963" y="3356953"/>
            <a:ext cx="965063" cy="937436"/>
            <a:chOff x="4703707" y="2456312"/>
            <a:chExt cx="723797" cy="703077"/>
          </a:xfrm>
        </p:grpSpPr>
        <p:sp>
          <p:nvSpPr>
            <p:cNvPr id="52" name="Flowchart: Off-page Connector 35"/>
            <p:cNvSpPr/>
            <p:nvPr/>
          </p:nvSpPr>
          <p:spPr>
            <a:xfrm flipV="1">
              <a:off x="4703707" y="2456312"/>
              <a:ext cx="723797" cy="703077"/>
            </a:xfrm>
            <a:prstGeom prst="flowChartOffpageConnector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733" dirty="0">
                <a:solidFill>
                  <a:schemeClr val="accent3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3" name="Freeform 245"/>
            <p:cNvSpPr>
              <a:spLocks/>
            </p:cNvSpPr>
            <p:nvPr/>
          </p:nvSpPr>
          <p:spPr bwMode="auto">
            <a:xfrm>
              <a:off x="4899799" y="2642044"/>
              <a:ext cx="331612" cy="331612"/>
            </a:xfrm>
            <a:custGeom>
              <a:avLst/>
              <a:gdLst/>
              <a:ahLst/>
              <a:cxnLst>
                <a:cxn ang="0">
                  <a:pos x="68" y="3"/>
                </a:cxn>
                <a:cxn ang="0">
                  <a:pos x="58" y="61"/>
                </a:cxn>
                <a:cxn ang="0">
                  <a:pos x="57" y="63"/>
                </a:cxn>
                <a:cxn ang="0">
                  <a:pos x="56" y="63"/>
                </a:cxn>
                <a:cxn ang="0">
                  <a:pos x="55" y="63"/>
                </a:cxn>
                <a:cxn ang="0">
                  <a:pos x="38" y="56"/>
                </a:cxn>
                <a:cxn ang="0">
                  <a:pos x="28" y="67"/>
                </a:cxn>
                <a:cxn ang="0">
                  <a:pos x="26" y="68"/>
                </a:cxn>
                <a:cxn ang="0">
                  <a:pos x="26" y="68"/>
                </a:cxn>
                <a:cxn ang="0">
                  <a:pos x="24" y="65"/>
                </a:cxn>
                <a:cxn ang="0">
                  <a:pos x="24" y="52"/>
                </a:cxn>
                <a:cxn ang="0">
                  <a:pos x="57" y="12"/>
                </a:cxn>
                <a:cxn ang="0">
                  <a:pos x="16" y="47"/>
                </a:cxn>
                <a:cxn ang="0">
                  <a:pos x="1" y="41"/>
                </a:cxn>
                <a:cxn ang="0">
                  <a:pos x="0" y="39"/>
                </a:cxn>
                <a:cxn ang="0">
                  <a:pos x="1" y="36"/>
                </a:cxn>
                <a:cxn ang="0">
                  <a:pos x="64" y="0"/>
                </a:cxn>
                <a:cxn ang="0">
                  <a:pos x="65" y="0"/>
                </a:cxn>
                <a:cxn ang="0">
                  <a:pos x="67" y="0"/>
                </a:cxn>
                <a:cxn ang="0">
                  <a:pos x="68" y="3"/>
                </a:cxn>
              </a:cxnLst>
              <a:rect l="0" t="0" r="r" b="b"/>
              <a:pathLst>
                <a:path w="68" h="68">
                  <a:moveTo>
                    <a:pt x="68" y="3"/>
                  </a:moveTo>
                  <a:cubicBezTo>
                    <a:pt x="58" y="61"/>
                    <a:pt x="58" y="61"/>
                    <a:pt x="58" y="61"/>
                  </a:cubicBezTo>
                  <a:cubicBezTo>
                    <a:pt x="58" y="62"/>
                    <a:pt x="57" y="62"/>
                    <a:pt x="57" y="63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7"/>
                    <a:pt x="27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5" y="67"/>
                    <a:pt x="24" y="66"/>
                    <a:pt x="24" y="65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0"/>
                    <a:pt x="0" y="40"/>
                    <a:pt x="0" y="39"/>
                  </a:cubicBezTo>
                  <a:cubicBezTo>
                    <a:pt x="0" y="38"/>
                    <a:pt x="0" y="37"/>
                    <a:pt x="1" y="3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6" y="0"/>
                    <a:pt x="66" y="0"/>
                    <a:pt x="67" y="0"/>
                  </a:cubicBezTo>
                  <a:cubicBezTo>
                    <a:pt x="68" y="1"/>
                    <a:pt x="68" y="2"/>
                    <a:pt x="68" y="3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</p:grpSp>
      <p:grpSp>
        <p:nvGrpSpPr>
          <p:cNvPr id="55" name="Group 49"/>
          <p:cNvGrpSpPr/>
          <p:nvPr/>
        </p:nvGrpSpPr>
        <p:grpSpPr>
          <a:xfrm>
            <a:off x="480961" y="1719011"/>
            <a:ext cx="965063" cy="937433"/>
            <a:chOff x="4703707" y="1449623"/>
            <a:chExt cx="723797" cy="703075"/>
          </a:xfrm>
        </p:grpSpPr>
        <p:sp>
          <p:nvSpPr>
            <p:cNvPr id="57" name="Flowchart: Off-page Connector 34"/>
            <p:cNvSpPr/>
            <p:nvPr/>
          </p:nvSpPr>
          <p:spPr>
            <a:xfrm flipV="1">
              <a:off x="4703707" y="1449623"/>
              <a:ext cx="723797" cy="703075"/>
            </a:xfrm>
            <a:prstGeom prst="flowChartOffpageConnector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3733" b="1" dirty="0">
                <a:solidFill>
                  <a:schemeClr val="accent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0" name="Freeform 48"/>
            <p:cNvSpPr>
              <a:spLocks noEditPoints="1"/>
            </p:cNvSpPr>
            <p:nvPr/>
          </p:nvSpPr>
          <p:spPr bwMode="auto">
            <a:xfrm>
              <a:off x="4917285" y="1584473"/>
              <a:ext cx="296640" cy="433374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35"/>
                </a:cxn>
                <a:cxn ang="0">
                  <a:pos x="16" y="74"/>
                </a:cxn>
                <a:cxn ang="0">
                  <a:pos x="35" y="102"/>
                </a:cxn>
                <a:cxn ang="0">
                  <a:pos x="54" y="74"/>
                </a:cxn>
                <a:cxn ang="0">
                  <a:pos x="70" y="35"/>
                </a:cxn>
                <a:cxn ang="0">
                  <a:pos x="35" y="0"/>
                </a:cxn>
                <a:cxn ang="0">
                  <a:pos x="43" y="87"/>
                </a:cxn>
                <a:cxn ang="0">
                  <a:pos x="27" y="89"/>
                </a:cxn>
                <a:cxn ang="0">
                  <a:pos x="26" y="83"/>
                </a:cxn>
                <a:cxn ang="0">
                  <a:pos x="26" y="83"/>
                </a:cxn>
                <a:cxn ang="0">
                  <a:pos x="45" y="80"/>
                </a:cxn>
                <a:cxn ang="0">
                  <a:pos x="44" y="83"/>
                </a:cxn>
                <a:cxn ang="0">
                  <a:pos x="43" y="87"/>
                </a:cxn>
                <a:cxn ang="0">
                  <a:pos x="25" y="79"/>
                </a:cxn>
                <a:cxn ang="0">
                  <a:pos x="23" y="73"/>
                </a:cxn>
                <a:cxn ang="0">
                  <a:pos x="47" y="73"/>
                </a:cxn>
                <a:cxn ang="0">
                  <a:pos x="46" y="77"/>
                </a:cxn>
                <a:cxn ang="0">
                  <a:pos x="25" y="79"/>
                </a:cxn>
                <a:cxn ang="0">
                  <a:pos x="35" y="96"/>
                </a:cxn>
                <a:cxn ang="0">
                  <a:pos x="29" y="92"/>
                </a:cxn>
                <a:cxn ang="0">
                  <a:pos x="42" y="90"/>
                </a:cxn>
                <a:cxn ang="0">
                  <a:pos x="35" y="96"/>
                </a:cxn>
                <a:cxn ang="0">
                  <a:pos x="50" y="67"/>
                </a:cxn>
                <a:cxn ang="0">
                  <a:pos x="20" y="67"/>
                </a:cxn>
                <a:cxn ang="0">
                  <a:pos x="15" y="57"/>
                </a:cxn>
                <a:cxn ang="0">
                  <a:pos x="6" y="35"/>
                </a:cxn>
                <a:cxn ang="0">
                  <a:pos x="35" y="6"/>
                </a:cxn>
                <a:cxn ang="0">
                  <a:pos x="64" y="35"/>
                </a:cxn>
                <a:cxn ang="0">
                  <a:pos x="55" y="57"/>
                </a:cxn>
                <a:cxn ang="0">
                  <a:pos x="50" y="67"/>
                </a:cxn>
                <a:cxn ang="0">
                  <a:pos x="50" y="67"/>
                </a:cxn>
                <a:cxn ang="0">
                  <a:pos x="50" y="67"/>
                </a:cxn>
              </a:cxnLst>
              <a:rect l="0" t="0" r="r" b="b"/>
              <a:pathLst>
                <a:path w="70" h="102">
                  <a:moveTo>
                    <a:pt x="35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48"/>
                    <a:pt x="12" y="62"/>
                    <a:pt x="16" y="74"/>
                  </a:cubicBezTo>
                  <a:cubicBezTo>
                    <a:pt x="22" y="91"/>
                    <a:pt x="22" y="102"/>
                    <a:pt x="35" y="102"/>
                  </a:cubicBezTo>
                  <a:cubicBezTo>
                    <a:pt x="49" y="102"/>
                    <a:pt x="48" y="92"/>
                    <a:pt x="54" y="74"/>
                  </a:cubicBezTo>
                  <a:cubicBezTo>
                    <a:pt x="58" y="62"/>
                    <a:pt x="70" y="48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  <a:moveTo>
                    <a:pt x="43" y="87"/>
                  </a:moveTo>
                  <a:cubicBezTo>
                    <a:pt x="27" y="89"/>
                    <a:pt x="27" y="89"/>
                    <a:pt x="27" y="89"/>
                  </a:cubicBezTo>
                  <a:cubicBezTo>
                    <a:pt x="27" y="87"/>
                    <a:pt x="26" y="85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45" y="82"/>
                    <a:pt x="44" y="83"/>
                  </a:cubicBezTo>
                  <a:cubicBezTo>
                    <a:pt x="44" y="84"/>
                    <a:pt x="44" y="86"/>
                    <a:pt x="43" y="87"/>
                  </a:cubicBezTo>
                  <a:close/>
                  <a:moveTo>
                    <a:pt x="25" y="79"/>
                  </a:moveTo>
                  <a:cubicBezTo>
                    <a:pt x="24" y="78"/>
                    <a:pt x="23" y="76"/>
                    <a:pt x="23" y="73"/>
                  </a:cubicBezTo>
                  <a:cubicBezTo>
                    <a:pt x="47" y="73"/>
                    <a:pt x="47" y="73"/>
                    <a:pt x="47" y="73"/>
                  </a:cubicBezTo>
                  <a:cubicBezTo>
                    <a:pt x="47" y="75"/>
                    <a:pt x="47" y="76"/>
                    <a:pt x="46" y="77"/>
                  </a:cubicBezTo>
                  <a:lnTo>
                    <a:pt x="25" y="79"/>
                  </a:lnTo>
                  <a:close/>
                  <a:moveTo>
                    <a:pt x="35" y="96"/>
                  </a:moveTo>
                  <a:cubicBezTo>
                    <a:pt x="32" y="96"/>
                    <a:pt x="30" y="95"/>
                    <a:pt x="29" y="92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0" y="95"/>
                    <a:pt x="39" y="96"/>
                    <a:pt x="35" y="96"/>
                  </a:cubicBezTo>
                  <a:close/>
                  <a:moveTo>
                    <a:pt x="50" y="67"/>
                  </a:moveTo>
                  <a:cubicBezTo>
                    <a:pt x="20" y="67"/>
                    <a:pt x="20" y="67"/>
                    <a:pt x="20" y="67"/>
                  </a:cubicBezTo>
                  <a:cubicBezTo>
                    <a:pt x="19" y="64"/>
                    <a:pt x="17" y="60"/>
                    <a:pt x="15" y="57"/>
                  </a:cubicBezTo>
                  <a:cubicBezTo>
                    <a:pt x="11" y="49"/>
                    <a:pt x="6" y="41"/>
                    <a:pt x="6" y="35"/>
                  </a:cubicBezTo>
                  <a:cubicBezTo>
                    <a:pt x="6" y="19"/>
                    <a:pt x="19" y="6"/>
                    <a:pt x="35" y="6"/>
                  </a:cubicBezTo>
                  <a:cubicBezTo>
                    <a:pt x="51" y="6"/>
                    <a:pt x="64" y="19"/>
                    <a:pt x="64" y="35"/>
                  </a:cubicBezTo>
                  <a:cubicBezTo>
                    <a:pt x="64" y="41"/>
                    <a:pt x="60" y="49"/>
                    <a:pt x="55" y="57"/>
                  </a:cubicBezTo>
                  <a:cubicBezTo>
                    <a:pt x="53" y="60"/>
                    <a:pt x="52" y="64"/>
                    <a:pt x="50" y="67"/>
                  </a:cubicBezTo>
                  <a:close/>
                  <a:moveTo>
                    <a:pt x="50" y="67"/>
                  </a:moveTo>
                  <a:cubicBezTo>
                    <a:pt x="50" y="67"/>
                    <a:pt x="50" y="67"/>
                    <a:pt x="50" y="67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</p:grpSp>
      <p:sp>
        <p:nvSpPr>
          <p:cNvPr id="61" name="Text Placeholder 3"/>
          <p:cNvSpPr txBox="1">
            <a:spLocks/>
          </p:cNvSpPr>
          <p:nvPr/>
        </p:nvSpPr>
        <p:spPr>
          <a:xfrm>
            <a:off x="1705100" y="3672556"/>
            <a:ext cx="2521270" cy="61555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zh-TW" altLang="en-US" sz="2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提供民眾線上查詢分析及決策</a:t>
            </a:r>
            <a:r>
              <a:rPr lang="zh-TW" altLang="en-US" sz="20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評估服務</a:t>
            </a:r>
            <a:endParaRPr lang="en-US" sz="20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sp>
        <p:nvSpPr>
          <p:cNvPr id="63" name="Text Placeholder 3"/>
          <p:cNvSpPr txBox="1">
            <a:spLocks/>
          </p:cNvSpPr>
          <p:nvPr/>
        </p:nvSpPr>
        <p:spPr>
          <a:xfrm>
            <a:off x="1705099" y="5333727"/>
            <a:ext cx="2682059" cy="61555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zh-TW" altLang="en-US" sz="2000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幫助各國評估開放程度，快速復甦有助社會安穩</a:t>
            </a:r>
            <a:endParaRPr lang="en-US" sz="20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693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6000">
        <p14:prism isInverted="1"/>
      </p:transition>
    </mc:Choice>
    <mc:Fallback xmlns="">
      <p:transition spd="slow" advTm="1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42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58" grpId="0"/>
      <p:bldP spid="88" grpId="0"/>
      <p:bldP spid="103" grpId="0"/>
      <p:bldP spid="104" grpId="0"/>
      <p:bldP spid="61" grpId="0"/>
      <p:bldP spid="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4294967295"/>
          </p:nvPr>
        </p:nvSpPr>
        <p:spPr>
          <a:xfrm>
            <a:off x="11687175" y="6408738"/>
            <a:ext cx="508000" cy="366712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>
                <a:cs typeface="+mn-ea"/>
                <a:sym typeface="+mn-lt"/>
              </a:rPr>
              <a:pPr/>
              <a:t>3</a:t>
            </a:fld>
            <a:endParaRPr lang="en-US" dirty="0"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544719" y="178747"/>
            <a:ext cx="70567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COVID-19 </a:t>
            </a:r>
            <a:r>
              <a:rPr lang="zh-TW" altLang="en-US" sz="44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疫情數據收整</a:t>
            </a:r>
            <a:endParaRPr lang="zh-CN" altLang="en-US" sz="4400" b="1" dirty="0">
              <a:gradFill flip="none" rotWithShape="1">
                <a:gsLst>
                  <a:gs pos="0">
                    <a:srgbClr val="0A97F4"/>
                  </a:gs>
                  <a:gs pos="47000">
                    <a:srgbClr val="33E5FF"/>
                  </a:gs>
                  <a:gs pos="100000">
                    <a:srgbClr val="0A97F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/>
          <a:srcRect b="28281"/>
          <a:stretch/>
        </p:blipFill>
        <p:spPr>
          <a:xfrm>
            <a:off x="781539" y="1556792"/>
            <a:ext cx="10583144" cy="426942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4"/>
          <a:srcRect l="3932" t="9400" r="3538" b="19901"/>
          <a:stretch/>
        </p:blipFill>
        <p:spPr>
          <a:xfrm>
            <a:off x="746926" y="1276078"/>
            <a:ext cx="10617757" cy="456337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5"/>
          <a:srcRect l="3932" t="14300" r="5901" b="17801"/>
          <a:stretch/>
        </p:blipFill>
        <p:spPr>
          <a:xfrm>
            <a:off x="624979" y="1234270"/>
            <a:ext cx="10970732" cy="4646991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482" y="1141223"/>
            <a:ext cx="10630148" cy="4773491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 rotWithShape="1">
          <a:blip r:embed="rId7"/>
          <a:srcRect l="15616" r="18663"/>
          <a:stretch/>
        </p:blipFill>
        <p:spPr>
          <a:xfrm>
            <a:off x="2859188" y="1095541"/>
            <a:ext cx="6624736" cy="5670059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16" y="1095541"/>
            <a:ext cx="10512849" cy="523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980936"/>
      </p:ext>
    </p:extLst>
  </p:cSld>
  <p:clrMapOvr>
    <a:masterClrMapping/>
  </p:clrMapOvr>
  <p:transition spd="med" advTm="25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5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5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500"/>
                            </p:stCondLst>
                            <p:childTnLst>
                              <p:par>
                                <p:cTn id="33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7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500"/>
                            </p:stCondLst>
                            <p:childTnLst>
                              <p:par>
                                <p:cTn id="41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1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4294967295"/>
          </p:nvPr>
        </p:nvSpPr>
        <p:spPr>
          <a:xfrm>
            <a:off x="11687175" y="6408738"/>
            <a:ext cx="508000" cy="366712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>
                <a:cs typeface="+mn-ea"/>
                <a:sym typeface="+mn-lt"/>
              </a:rPr>
              <a:pPr/>
              <a:t>4</a:t>
            </a:fld>
            <a:endParaRPr lang="en-US" dirty="0"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137147" y="118670"/>
            <a:ext cx="8495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重啟國際交流 即時數據分析</a:t>
            </a:r>
            <a:endParaRPr lang="zh-CN" altLang="en-US" sz="4400" b="1" dirty="0">
              <a:gradFill flip="none" rotWithShape="1">
                <a:gsLst>
                  <a:gs pos="0">
                    <a:srgbClr val="0A97F4"/>
                  </a:gs>
                  <a:gs pos="47000">
                    <a:srgbClr val="33E5FF"/>
                  </a:gs>
                  <a:gs pos="100000">
                    <a:srgbClr val="0A97F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13" y="1556792"/>
            <a:ext cx="11164062" cy="4504797"/>
          </a:xfrm>
          <a:prstGeom prst="rect">
            <a:avLst/>
          </a:prstGeom>
        </p:spPr>
      </p:pic>
      <p:sp>
        <p:nvSpPr>
          <p:cNvPr id="9" name="矩形圖說文字 8"/>
          <p:cNvSpPr/>
          <p:nvPr/>
        </p:nvSpPr>
        <p:spPr>
          <a:xfrm>
            <a:off x="8977907" y="1111005"/>
            <a:ext cx="2062132" cy="1368000"/>
          </a:xfrm>
          <a:prstGeom prst="wedgeRectCallout">
            <a:avLst>
              <a:gd name="adj1" fmla="val -45970"/>
              <a:gd name="adj2" fmla="val 64155"/>
            </a:avLst>
          </a:prstGeom>
          <a:solidFill>
            <a:srgbClr val="179E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台灣與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越南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距離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恢復國際交流門檻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9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步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矩形圖說文字 9"/>
          <p:cNvSpPr/>
          <p:nvPr/>
        </p:nvSpPr>
        <p:spPr>
          <a:xfrm>
            <a:off x="2785219" y="4509120"/>
            <a:ext cx="2016224" cy="1296144"/>
          </a:xfrm>
          <a:prstGeom prst="wedgeRectCallout">
            <a:avLst>
              <a:gd name="adj1" fmla="val -68991"/>
              <a:gd name="adj2" fmla="val 21653"/>
            </a:avLst>
          </a:prstGeom>
          <a:solidFill>
            <a:srgbClr val="179E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台灣與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紐西蘭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距離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恢復國際交流門檻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步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圖說文字 10"/>
          <p:cNvSpPr/>
          <p:nvPr/>
        </p:nvSpPr>
        <p:spPr>
          <a:xfrm>
            <a:off x="4079992" y="1111005"/>
            <a:ext cx="2149926" cy="1368000"/>
          </a:xfrm>
          <a:prstGeom prst="wedgeRectCallout">
            <a:avLst>
              <a:gd name="adj1" fmla="val -48634"/>
              <a:gd name="adj2" fmla="val 64430"/>
            </a:avLst>
          </a:prstGeom>
          <a:solidFill>
            <a:srgbClr val="179E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台灣與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日本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距離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恢復國際交流門檻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1,257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步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圖說文字 5"/>
          <p:cNvSpPr/>
          <p:nvPr/>
        </p:nvSpPr>
        <p:spPr>
          <a:xfrm>
            <a:off x="6601643" y="1111005"/>
            <a:ext cx="2121796" cy="1368000"/>
          </a:xfrm>
          <a:prstGeom prst="wedgeRectCallout">
            <a:avLst>
              <a:gd name="adj1" fmla="val -91409"/>
              <a:gd name="adj2" fmla="val 67669"/>
            </a:avLst>
          </a:prstGeom>
          <a:solidFill>
            <a:srgbClr val="179E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台灣與</a:t>
            </a:r>
            <a:r>
              <a:rPr lang="zh-TW" altLang="en-US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韓國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距離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恢復國際交流門檻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53</a:t>
            </a:r>
            <a:r>
              <a:rPr lang="zh-TW" alt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步</a:t>
            </a:r>
            <a:endParaRPr lang="en-US" altLang="zh-TW" sz="32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68864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3000">
        <p14:prism/>
      </p:transition>
    </mc:Choice>
    <mc:Fallback xmlns="">
      <p:transition spd="slow" advTm="2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4294967295"/>
          </p:nvPr>
        </p:nvSpPr>
        <p:spPr>
          <a:xfrm>
            <a:off x="11687175" y="6408738"/>
            <a:ext cx="508000" cy="366712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>
                <a:cs typeface="+mn-ea"/>
                <a:sym typeface="+mn-lt"/>
              </a:rPr>
              <a:pPr/>
              <a:t>5</a:t>
            </a:fld>
            <a:endParaRPr lang="en-US" dirty="0"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544719" y="178747"/>
            <a:ext cx="705678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b="1" dirty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重啟國際</a:t>
            </a:r>
            <a:r>
              <a:rPr lang="zh-TW" altLang="en-US" sz="44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交流 決策建議</a:t>
            </a:r>
            <a:endParaRPr lang="zh-CN" altLang="en-US" sz="4400" b="1" dirty="0">
              <a:gradFill flip="none" rotWithShape="1">
                <a:gsLst>
                  <a:gs pos="0">
                    <a:srgbClr val="0A97F4"/>
                  </a:gs>
                  <a:gs pos="47000">
                    <a:srgbClr val="33E5FF"/>
                  </a:gs>
                  <a:gs pos="100000">
                    <a:srgbClr val="0A97F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963" y="1588499"/>
            <a:ext cx="11164062" cy="4504797"/>
          </a:xfrm>
          <a:prstGeom prst="rect">
            <a:avLst/>
          </a:prstGeom>
        </p:spPr>
      </p:pic>
      <p:grpSp>
        <p:nvGrpSpPr>
          <p:cNvPr id="3" name="群組 2"/>
          <p:cNvGrpSpPr/>
          <p:nvPr/>
        </p:nvGrpSpPr>
        <p:grpSpPr>
          <a:xfrm>
            <a:off x="1656035" y="1111005"/>
            <a:ext cx="4573883" cy="4085293"/>
            <a:chOff x="1656035" y="1111005"/>
            <a:chExt cx="4573883" cy="4085293"/>
          </a:xfrm>
        </p:grpSpPr>
        <p:sp>
          <p:nvSpPr>
            <p:cNvPr id="12" name="弧形 11"/>
            <p:cNvSpPr/>
            <p:nvPr/>
          </p:nvSpPr>
          <p:spPr>
            <a:xfrm rot="19317825">
              <a:off x="1656035" y="2316298"/>
              <a:ext cx="2880000" cy="2880000"/>
            </a:xfrm>
            <a:prstGeom prst="arc">
              <a:avLst>
                <a:gd name="adj1" fmla="val 16200000"/>
                <a:gd name="adj2" fmla="val 20657880"/>
              </a:avLst>
            </a:prstGeom>
            <a:ln w="63500">
              <a:solidFill>
                <a:srgbClr val="179EEE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矩形圖說文字 12"/>
            <p:cNvSpPr/>
            <p:nvPr/>
          </p:nvSpPr>
          <p:spPr>
            <a:xfrm>
              <a:off x="4079992" y="1111005"/>
              <a:ext cx="2149926" cy="1368000"/>
            </a:xfrm>
            <a:prstGeom prst="wedgeRectCallout">
              <a:avLst>
                <a:gd name="adj1" fmla="val -72938"/>
                <a:gd name="adj2" fmla="val 39256"/>
              </a:avLst>
            </a:prstGeom>
            <a:solidFill>
              <a:srgbClr val="E17A2D"/>
            </a:solidFill>
            <a:ln>
              <a:solidFill>
                <a:srgbClr val="E17A2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台灣與</a:t>
              </a:r>
              <a:r>
                <a:rPr lang="zh-TW" altLang="en-US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日本</a:t>
              </a:r>
              <a:endPara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恢復國際交流</a:t>
              </a:r>
              <a:endPara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3200" b="1" dirty="0" smtClean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不建議</a:t>
              </a:r>
              <a:endParaRPr lang="en-US" altLang="zh-TW" sz="32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1075961" y="1124896"/>
            <a:ext cx="6667496" cy="6533642"/>
            <a:chOff x="-3338565" y="1142986"/>
            <a:chExt cx="6667496" cy="6533642"/>
          </a:xfrm>
        </p:grpSpPr>
        <p:sp>
          <p:nvSpPr>
            <p:cNvPr id="15" name="弧形 14"/>
            <p:cNvSpPr/>
            <p:nvPr/>
          </p:nvSpPr>
          <p:spPr>
            <a:xfrm rot="19317825">
              <a:off x="-3338565" y="2060628"/>
              <a:ext cx="5616000" cy="5616000"/>
            </a:xfrm>
            <a:prstGeom prst="arc">
              <a:avLst>
                <a:gd name="adj1" fmla="val 16200000"/>
                <a:gd name="adj2" fmla="val 20657880"/>
              </a:avLst>
            </a:prstGeom>
            <a:ln w="63500">
              <a:solidFill>
                <a:srgbClr val="179EEE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矩形圖說文字 15"/>
            <p:cNvSpPr/>
            <p:nvPr/>
          </p:nvSpPr>
          <p:spPr>
            <a:xfrm>
              <a:off x="1179005" y="1142986"/>
              <a:ext cx="2149926" cy="1368000"/>
            </a:xfrm>
            <a:prstGeom prst="wedgeRectCallout">
              <a:avLst>
                <a:gd name="adj1" fmla="val -60786"/>
                <a:gd name="adj2" fmla="val 34916"/>
              </a:avLst>
            </a:prstGeom>
            <a:solidFill>
              <a:srgbClr val="5DBE24"/>
            </a:solidFill>
            <a:ln>
              <a:solidFill>
                <a:srgbClr val="5DBE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台灣與</a:t>
              </a:r>
              <a:r>
                <a:rPr lang="zh-TW" altLang="en-US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韓</a:t>
              </a:r>
              <a:r>
                <a:rPr lang="zh-TW" altLang="en-US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國</a:t>
              </a:r>
              <a:endPara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恢復國際交流</a:t>
              </a:r>
              <a:endPara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3200" b="1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可</a:t>
              </a:r>
              <a:r>
                <a:rPr lang="zh-TW" altLang="en-US" sz="3200" b="1" dirty="0" smtClean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估評</a:t>
              </a:r>
              <a:endParaRPr lang="en-US" altLang="zh-TW" sz="32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17" name="群組 16"/>
          <p:cNvGrpSpPr/>
          <p:nvPr/>
        </p:nvGrpSpPr>
        <p:grpSpPr>
          <a:xfrm>
            <a:off x="173953" y="1124744"/>
            <a:ext cx="10820178" cy="11252225"/>
            <a:chOff x="-7622803" y="1142986"/>
            <a:chExt cx="10820178" cy="11252225"/>
          </a:xfrm>
        </p:grpSpPr>
        <p:sp>
          <p:nvSpPr>
            <p:cNvPr id="18" name="弧形 17"/>
            <p:cNvSpPr/>
            <p:nvPr/>
          </p:nvSpPr>
          <p:spPr>
            <a:xfrm rot="19317825">
              <a:off x="-7622803" y="1595211"/>
              <a:ext cx="10800000" cy="10800000"/>
            </a:xfrm>
            <a:prstGeom prst="arc">
              <a:avLst>
                <a:gd name="adj1" fmla="val 16200000"/>
                <a:gd name="adj2" fmla="val 20657880"/>
              </a:avLst>
            </a:prstGeom>
            <a:ln w="63500">
              <a:solidFill>
                <a:srgbClr val="179EEE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矩形圖說文字 18"/>
            <p:cNvSpPr/>
            <p:nvPr/>
          </p:nvSpPr>
          <p:spPr>
            <a:xfrm>
              <a:off x="1047449" y="1142986"/>
              <a:ext cx="2149926" cy="1368000"/>
            </a:xfrm>
            <a:prstGeom prst="wedgeRectCallout">
              <a:avLst>
                <a:gd name="adj1" fmla="val -61338"/>
                <a:gd name="adj2" fmla="val 40124"/>
              </a:avLst>
            </a:prstGeom>
            <a:solidFill>
              <a:srgbClr val="0B7D03"/>
            </a:solidFill>
            <a:ln>
              <a:solidFill>
                <a:srgbClr val="0B7D0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台灣與</a:t>
              </a:r>
              <a:r>
                <a:rPr lang="zh-TW" altLang="en-US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越南</a:t>
              </a:r>
              <a:endPara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恢復國際交流</a:t>
              </a:r>
              <a:endPara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3200" b="1" dirty="0" smtClean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建</a:t>
              </a:r>
              <a:r>
                <a:rPr lang="zh-TW" altLang="en-US" sz="3200" b="1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議</a:t>
              </a:r>
              <a:endParaRPr lang="en-US" altLang="zh-TW" sz="32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-451389" y="584344"/>
            <a:ext cx="13680000" cy="14290176"/>
            <a:chOff x="-8887012" y="1466682"/>
            <a:chExt cx="13680000" cy="14290176"/>
          </a:xfrm>
        </p:grpSpPr>
        <p:sp>
          <p:nvSpPr>
            <p:cNvPr id="21" name="弧形 20"/>
            <p:cNvSpPr/>
            <p:nvPr/>
          </p:nvSpPr>
          <p:spPr>
            <a:xfrm rot="19392629">
              <a:off x="-8887012" y="2076858"/>
              <a:ext cx="13680000" cy="13680000"/>
            </a:xfrm>
            <a:prstGeom prst="arc">
              <a:avLst>
                <a:gd name="adj1" fmla="val 16200000"/>
                <a:gd name="adj2" fmla="val 20657880"/>
              </a:avLst>
            </a:prstGeom>
            <a:ln w="63500">
              <a:solidFill>
                <a:srgbClr val="179EEE"/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2" name="矩形圖說文字 21"/>
            <p:cNvSpPr/>
            <p:nvPr/>
          </p:nvSpPr>
          <p:spPr>
            <a:xfrm>
              <a:off x="954622" y="1466682"/>
              <a:ext cx="2149926" cy="1368000"/>
            </a:xfrm>
            <a:prstGeom prst="wedgeRectCallout">
              <a:avLst>
                <a:gd name="adj1" fmla="val -61338"/>
                <a:gd name="adj2" fmla="val 40124"/>
              </a:avLst>
            </a:prstGeom>
            <a:solidFill>
              <a:srgbClr val="0B7D03"/>
            </a:solidFill>
            <a:ln>
              <a:solidFill>
                <a:srgbClr val="0B7D0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台灣與</a:t>
              </a:r>
              <a:r>
                <a:rPr lang="zh-TW" altLang="en-US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紐西蘭</a:t>
              </a:r>
              <a:endPara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恢復國際交流</a:t>
              </a:r>
              <a:endPara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zh-TW" altLang="en-US" sz="3200" b="1" dirty="0" smtClean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建</a:t>
              </a:r>
              <a:r>
                <a:rPr lang="zh-TW" altLang="en-US" sz="3200" b="1" dirty="0">
                  <a:solidFill>
                    <a:srgbClr val="C0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議</a:t>
              </a:r>
              <a:endParaRPr lang="en-US" altLang="zh-TW" sz="32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353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3000">
        <p14:prism isInverted="1"/>
      </p:transition>
    </mc:Choice>
    <mc:Fallback xmlns="">
      <p:transition spd="slow" advTm="2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0"/>
                            </p:stCondLst>
                            <p:childTnLst>
                              <p:par>
                                <p:cTn id="29" presetID="10" presetClass="exit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5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4294967295"/>
          </p:nvPr>
        </p:nvSpPr>
        <p:spPr>
          <a:xfrm>
            <a:off x="11687175" y="6408738"/>
            <a:ext cx="508000" cy="366712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>
                <a:cs typeface="+mn-ea"/>
                <a:sym typeface="+mn-lt"/>
              </a:rPr>
              <a:pPr/>
              <a:t>6</a:t>
            </a:fld>
            <a:endParaRPr lang="en-US" dirty="0"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713211" y="2564904"/>
            <a:ext cx="70567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0" b="1" dirty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實</a:t>
            </a:r>
            <a:r>
              <a:rPr lang="zh-TW" altLang="en-US" sz="100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作展</a:t>
            </a:r>
            <a:r>
              <a:rPr lang="zh-TW" altLang="en-US" sz="10000" b="1" dirty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示</a:t>
            </a:r>
            <a:endParaRPr lang="zh-CN" altLang="en-US" sz="10000" b="1" dirty="0">
              <a:gradFill flip="none" rotWithShape="1">
                <a:gsLst>
                  <a:gs pos="0">
                    <a:srgbClr val="0A97F4"/>
                  </a:gs>
                  <a:gs pos="47000">
                    <a:srgbClr val="33E5FF"/>
                  </a:gs>
                  <a:gs pos="100000">
                    <a:srgbClr val="0A97F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1034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14:prism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4294967295"/>
          </p:nvPr>
        </p:nvSpPr>
        <p:spPr>
          <a:xfrm>
            <a:off x="11687175" y="6408738"/>
            <a:ext cx="508000" cy="366712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>
                <a:cs typeface="+mn-ea"/>
                <a:sym typeface="+mn-lt"/>
              </a:rPr>
              <a:pPr/>
              <a:t>7</a:t>
            </a:fld>
            <a:endParaRPr lang="en-US" dirty="0">
              <a:cs typeface="+mn-ea"/>
              <a:sym typeface="+mn-lt"/>
            </a:endParaRPr>
          </a:p>
        </p:txBody>
      </p:sp>
      <p:pic>
        <p:nvPicPr>
          <p:cNvPr id="2" name="fly2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893"/>
            <a:ext cx="12193588" cy="685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75000"/>
    </mc:Choice>
    <mc:Fallback xmlns="">
      <p:transition advTm="7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lide Number Placeholder 29"/>
          <p:cNvSpPr>
            <a:spLocks noGrp="1"/>
          </p:cNvSpPr>
          <p:nvPr>
            <p:ph type="sldNum" sz="quarter" idx="4294967295"/>
          </p:nvPr>
        </p:nvSpPr>
        <p:spPr>
          <a:xfrm>
            <a:off x="11687175" y="6408738"/>
            <a:ext cx="508000" cy="366712"/>
          </a:xfrm>
          <a:prstGeom prst="rect">
            <a:avLst/>
          </a:prstGeom>
        </p:spPr>
        <p:txBody>
          <a:bodyPr/>
          <a:lstStyle/>
          <a:p>
            <a:fld id="{C136B7D2-B98C-44FD-8D04-7EC62A564975}" type="slidenum">
              <a:rPr lang="en-US" smtClean="0">
                <a:cs typeface="+mn-ea"/>
                <a:sym typeface="+mn-lt"/>
              </a:rPr>
              <a:pPr/>
              <a:t>8</a:t>
            </a:fld>
            <a:endParaRPr lang="en-US" dirty="0"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129035" y="692696"/>
            <a:ext cx="1008112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團隊成員</a:t>
            </a:r>
            <a:endParaRPr lang="en-US" altLang="zh-TW" sz="10000" b="1" dirty="0" smtClean="0">
              <a:gradFill flip="none" rotWithShape="1">
                <a:gsLst>
                  <a:gs pos="0">
                    <a:srgbClr val="0A97F4"/>
                  </a:gs>
                  <a:gs pos="47000">
                    <a:srgbClr val="33E5FF"/>
                  </a:gs>
                  <a:gs pos="100000">
                    <a:srgbClr val="0A97F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  <a:p>
            <a:pPr algn="ctr"/>
            <a:r>
              <a:rPr lang="zh-TW" altLang="en-US" sz="4200" b="1" dirty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莊朝鈞</a:t>
            </a:r>
          </a:p>
          <a:p>
            <a:pPr algn="ctr"/>
            <a:r>
              <a:rPr lang="zh-TW" altLang="en-US" sz="42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王</a:t>
            </a:r>
            <a:r>
              <a:rPr lang="zh-TW" altLang="en-US" sz="4200" b="1" dirty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聿</a:t>
            </a:r>
            <a:r>
              <a:rPr lang="zh-TW" altLang="en-US" sz="42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泰 謝昌煥 楊嘉麗</a:t>
            </a:r>
            <a:endParaRPr lang="en-US" altLang="zh-TW" sz="4200" b="1" dirty="0" smtClean="0">
              <a:gradFill flip="none" rotWithShape="1">
                <a:gsLst>
                  <a:gs pos="0">
                    <a:srgbClr val="0A97F4"/>
                  </a:gs>
                  <a:gs pos="47000">
                    <a:srgbClr val="33E5FF"/>
                  </a:gs>
                  <a:gs pos="100000">
                    <a:srgbClr val="0A97F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  <a:p>
            <a:pPr algn="ctr"/>
            <a:r>
              <a:rPr lang="zh-TW" altLang="en-US" sz="42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葉昌偉 蔣佩珊</a:t>
            </a:r>
            <a:r>
              <a:rPr lang="zh-TW" altLang="en-US" sz="4200" b="1" dirty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 </a:t>
            </a:r>
            <a:r>
              <a:rPr lang="zh-TW" altLang="en-US" sz="42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陳</a:t>
            </a:r>
            <a:r>
              <a:rPr lang="zh-TW" altLang="en-US" sz="4200" b="1" dirty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肅</a:t>
            </a:r>
            <a:r>
              <a:rPr lang="zh-TW" altLang="en-US" sz="4200" b="1" dirty="0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方 </a:t>
            </a:r>
            <a:endParaRPr lang="en-US" altLang="zh-TW" sz="4200" b="1" dirty="0" smtClean="0">
              <a:gradFill flip="none" rotWithShape="1">
                <a:gsLst>
                  <a:gs pos="0">
                    <a:srgbClr val="0A97F4"/>
                  </a:gs>
                  <a:gs pos="47000">
                    <a:srgbClr val="33E5FF"/>
                  </a:gs>
                  <a:gs pos="100000">
                    <a:srgbClr val="0A97F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  <a:p>
            <a:pPr algn="ctr"/>
            <a:r>
              <a:rPr lang="zh-TW" altLang="en-US" sz="4200" b="1" smtClean="0">
                <a:gradFill flip="none" rotWithShape="1">
                  <a:gsLst>
                    <a:gs pos="0">
                      <a:srgbClr val="0A97F4"/>
                    </a:gs>
                    <a:gs pos="47000">
                      <a:srgbClr val="33E5FF"/>
                    </a:gs>
                    <a:gs pos="100000">
                      <a:srgbClr val="0A97F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  <a:cs typeface="+mn-ea"/>
                <a:sym typeface="+mn-lt"/>
              </a:rPr>
              <a:t>范心瑜 朱雅珍 賴彥龍</a:t>
            </a:r>
            <a:endParaRPr lang="zh-TW" altLang="en-US" sz="4200" b="1" dirty="0">
              <a:gradFill flip="none" rotWithShape="1">
                <a:gsLst>
                  <a:gs pos="0">
                    <a:srgbClr val="0A97F4"/>
                  </a:gs>
                  <a:gs pos="47000">
                    <a:srgbClr val="33E5FF"/>
                  </a:gs>
                  <a:gs pos="100000">
                    <a:srgbClr val="0A97F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03400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自定义 426">
      <a:dk1>
        <a:srgbClr val="FFFFFF"/>
      </a:dk1>
      <a:lt1>
        <a:sysClr val="window" lastClr="FFFFFF"/>
      </a:lt1>
      <a:dk2>
        <a:srgbClr val="39302A"/>
      </a:dk2>
      <a:lt2>
        <a:srgbClr val="7F7F7F"/>
      </a:lt2>
      <a:accent1>
        <a:srgbClr val="32D2FB"/>
      </a:accent1>
      <a:accent2>
        <a:srgbClr val="0089E6"/>
      </a:accent2>
      <a:accent3>
        <a:srgbClr val="32D2FB"/>
      </a:accent3>
      <a:accent4>
        <a:srgbClr val="0089E6"/>
      </a:accent4>
      <a:accent5>
        <a:srgbClr val="32D2FB"/>
      </a:accent5>
      <a:accent6>
        <a:srgbClr val="0089E6"/>
      </a:accent6>
      <a:hlink>
        <a:srgbClr val="32D2FB"/>
      </a:hlink>
      <a:folHlink>
        <a:srgbClr val="0089E6"/>
      </a:folHlink>
    </a:clrScheme>
    <a:fontScheme name="Temp">
      <a:majorFont>
        <a:latin typeface="Arial"/>
        <a:ea typeface="张海山锐线体简"/>
        <a:cs typeface=""/>
      </a:majorFont>
      <a:minorFont>
        <a:latin typeface="Arial"/>
        <a:ea typeface="张海山锐线体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1173</TotalTime>
  <Words>333</Words>
  <Application>Microsoft Office PowerPoint</Application>
  <PresentationFormat>自訂</PresentationFormat>
  <Paragraphs>66</Paragraphs>
  <Slides>8</Slides>
  <Notes>8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Calibri</vt:lpstr>
      <vt:lpstr>张海山锐线体简</vt:lpstr>
      <vt:lpstr>微軟正黑體</vt:lpstr>
      <vt:lpstr>Arial</vt:lpstr>
      <vt:lpstr>宋体</vt:lpstr>
      <vt:lpstr>第一PPT，www.1ppt.com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蓝色点线云计算大数据</dc:title>
  <dc:creator>第一PPT</dc:creator>
  <cp:keywords>www.1ppt.com</cp:keywords>
  <dc:description>www.1ppt.com</dc:description>
  <cp:lastModifiedBy>c00cjz00</cp:lastModifiedBy>
  <cp:revision>170</cp:revision>
  <dcterms:created xsi:type="dcterms:W3CDTF">2015-09-13T11:28:16Z</dcterms:created>
  <dcterms:modified xsi:type="dcterms:W3CDTF">2020-05-11T23:13:34Z</dcterms:modified>
</cp:coreProperties>
</file>

<file path=docProps/thumbnail.jpeg>
</file>